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6" r:id="rId4"/>
  </p:sldMasterIdLst>
  <p:notesMasterIdLst>
    <p:notesMasterId r:id="rId13"/>
  </p:notesMasterIdLst>
  <p:sldIdLst>
    <p:sldId id="278" r:id="rId5"/>
    <p:sldId id="279" r:id="rId6"/>
    <p:sldId id="262" r:id="rId7"/>
    <p:sldId id="280" r:id="rId8"/>
    <p:sldId id="285" r:id="rId9"/>
    <p:sldId id="286" r:id="rId10"/>
    <p:sldId id="282" r:id="rId11"/>
    <p:sldId id="28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>
        <p:scale>
          <a:sx n="58" d="100"/>
          <a:sy n="58" d="100"/>
        </p:scale>
        <p:origin x="9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12/8/2020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55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126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567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798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55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532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8204242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48424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802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271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4150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42435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536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25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355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966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598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039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751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6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528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picture containing sitting, large, air, flying&#10;&#10;Description automatically generated">
            <a:extLst>
              <a:ext uri="{FF2B5EF4-FFF2-40B4-BE49-F238E27FC236}">
                <a16:creationId xmlns:a16="http://schemas.microsoft.com/office/drawing/2014/main" id="{F4529E11-D976-41B9-9DF9-62A50BAC2AB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40000"/>
          </a:blip>
          <a:srcRect l="23160" r="10618"/>
          <a:stretch/>
        </p:blipFill>
        <p:spPr>
          <a:xfrm>
            <a:off x="-609579" y="-342889"/>
            <a:ext cx="13411178" cy="7543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017142"/>
            <a:ext cx="8825658" cy="308113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1">
                <a:solidFill>
                  <a:schemeClr val="tx1"/>
                </a:solidFill>
              </a:rPr>
              <a:t>A Review for Traffic Safety in Montgomery County, MD</a:t>
            </a:r>
            <a:br>
              <a:rPr lang="en-US" sz="3400" b="1">
                <a:solidFill>
                  <a:schemeClr val="tx1"/>
                </a:solidFill>
              </a:rPr>
            </a:br>
            <a:br>
              <a:rPr lang="en-US" sz="3400" b="1">
                <a:solidFill>
                  <a:schemeClr val="tx1"/>
                </a:solidFill>
              </a:rPr>
            </a:br>
            <a:r>
              <a:rPr lang="en-US" sz="3400" b="1">
                <a:solidFill>
                  <a:schemeClr val="tx1"/>
                </a:solidFill>
              </a:rPr>
              <a:t>- Vehicle Collisions Data Visualization and Analysis</a:t>
            </a:r>
            <a:endParaRPr lang="en-US" sz="3400" b="1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157626"/>
            <a:ext cx="3992398" cy="106754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 b="1" cap="none">
                <a:solidFill>
                  <a:schemeClr val="tx1"/>
                </a:solidFill>
                <a:latin typeface="+mn-lt"/>
              </a:rPr>
              <a:t>Yanmin lu</a:t>
            </a:r>
          </a:p>
          <a:p>
            <a:pPr>
              <a:lnSpc>
                <a:spcPct val="90000"/>
              </a:lnSpc>
            </a:pPr>
            <a:r>
              <a:rPr lang="en-US" sz="1600" b="1" cap="none">
                <a:solidFill>
                  <a:schemeClr val="tx1"/>
                </a:solidFill>
                <a:latin typeface="+mn-lt"/>
              </a:rPr>
              <a:t>Deliverable 3</a:t>
            </a:r>
          </a:p>
          <a:p>
            <a:pPr>
              <a:lnSpc>
                <a:spcPct val="90000"/>
              </a:lnSpc>
            </a:pPr>
            <a:r>
              <a:rPr lang="en-US" sz="1600" b="1" cap="none">
                <a:solidFill>
                  <a:schemeClr val="tx1"/>
                </a:solidFill>
                <a:latin typeface="+mn-lt"/>
              </a:rPr>
              <a:t>Data 606 Fall 2020</a:t>
            </a:r>
            <a:endParaRPr lang="en-US" sz="1600" b="1" cap="none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A9D5CBF8-270C-49F7-B939-C519B11CE7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45"/>
    </mc:Choice>
    <mc:Fallback xmlns="">
      <p:transition spd="slow" advTm="20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43" name="Freeform: Shape 42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BF9BB6-75BB-4CBD-91C1-03F900AF4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Models and Results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93C34-CCB9-4E4F-938A-9D31AAFF9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640458"/>
            <a:ext cx="6355726" cy="376482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Hypothesis: </a:t>
            </a:r>
          </a:p>
          <a:p>
            <a:pPr marL="0" indent="0">
              <a:buNone/>
            </a:pPr>
            <a:r>
              <a:rPr lang="en-US" dirty="0"/>
              <a:t>The selected features would either increase or decrease the odds of injury severity of a vehicle collision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Data: </a:t>
            </a:r>
          </a:p>
          <a:p>
            <a:pPr marL="0" indent="0">
              <a:buNone/>
            </a:pPr>
            <a:r>
              <a:rPr lang="en-US" dirty="0"/>
              <a:t>All fatal crashes plus 3000 random samples of all other types of incidents to train the model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543F16-EE8C-4B55-BDB3-96819521049D}"/>
              </a:ext>
            </a:extLst>
          </p:cNvPr>
          <p:cNvSpPr/>
          <p:nvPr/>
        </p:nvSpPr>
        <p:spPr>
          <a:xfrm>
            <a:off x="7654246" y="2640457"/>
            <a:ext cx="3965825" cy="34163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What distracted the responsible driver;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the reason for the accident;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the weather and type of lighting for the day; 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vehicle information, angle of impact, and time of the collision.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2107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64271"/>
    </mc:Choice>
    <mc:Fallback xmlns="">
      <p:transition spd="slow" advTm="64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0F6BFC-C728-4E8A-A489-AEBE3DE67297}"/>
              </a:ext>
            </a:extLst>
          </p:cNvPr>
          <p:cNvSpPr/>
          <p:nvPr/>
        </p:nvSpPr>
        <p:spPr>
          <a:xfrm>
            <a:off x="565079" y="719191"/>
            <a:ext cx="6272041" cy="10993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zh-CN" sz="4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Models and Results</a:t>
            </a:r>
            <a:endParaRPr lang="en-US" sz="4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17DD9-F28D-4212-834C-7C969C58F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80" y="1818526"/>
            <a:ext cx="6272040" cy="440529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Logistic Regression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   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  Accuracy looks acceptable but misleading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CEE8E2-ABF3-4B1E-A4E9-123B122587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762" r="19206" b="-1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010E91-5902-4970-A302-48841311BE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184" y="3126198"/>
            <a:ext cx="4857750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77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845"/>
    </mc:Choice>
    <mc:Fallback xmlns="">
      <p:transition spd="slow" advTm="5984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C82A-2769-459B-A87D-B8D8E43BE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100" y="708917"/>
            <a:ext cx="5835038" cy="1036212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zh-CN" dirty="0">
                <a:solidFill>
                  <a:srgbClr val="EBEBEB"/>
                </a:solidFill>
              </a:rPr>
              <a:t>Models and Results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7FF9F1B-2FE4-4C47-AE86-61AF9A0A5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24">
            <a:extLst>
              <a:ext uri="{FF2B5EF4-FFF2-40B4-BE49-F238E27FC236}">
                <a16:creationId xmlns:a16="http://schemas.microsoft.com/office/drawing/2014/main" id="{1A2AE32A-13F5-4BB2-B882-CD31344A6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484632"/>
            <a:ext cx="5130204" cy="5739187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 w="12700">
            <a:solidFill>
              <a:schemeClr val="tx2">
                <a:lumMod val="75000"/>
              </a:schemeClr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9E9319E-F7E5-433F-8C48-EBEACB61A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689" y="998927"/>
            <a:ext cx="4163991" cy="2300605"/>
          </a:xfrm>
          <a:prstGeom prst="rect">
            <a:avLst/>
          </a:prstGeom>
          <a:effectLst/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339C689-80E0-4CF1-953E-9AFC4672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1C11-2467-4C64-BC48-2CC6ED0EA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3" y="2052918"/>
            <a:ext cx="4797676" cy="4195481"/>
          </a:xfrm>
        </p:spPr>
        <p:txBody>
          <a:bodyPr>
            <a:normAutofit/>
          </a:bodyPr>
          <a:lstStyle/>
          <a:p>
            <a:r>
              <a:rPr lang="en-US" dirty="0"/>
              <a:t>Random Forest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XGBoost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4" name="Content Placeholder 3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915355-7DB3-4378-BD47-5B70F4F76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7608" y="3582589"/>
            <a:ext cx="4163991" cy="210281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771800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55"/>
    </mc:Choice>
    <mc:Fallback xmlns="">
      <p:transition spd="slow" advTm="6075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124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9" name="Oval 128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35" name="Rectangle 134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44734C-F53B-4D1E-8EAC-FC05982E5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37" y="708916"/>
            <a:ext cx="5812997" cy="11443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Feature Importance</a:t>
            </a:r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B52D69C2-6C47-427C-AE60-582FE30B2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39" name="Freeform 7">
            <a:extLst>
              <a:ext uri="{FF2B5EF4-FFF2-40B4-BE49-F238E27FC236}">
                <a16:creationId xmlns:a16="http://schemas.microsoft.com/office/drawing/2014/main" id="{E849FE61-12C4-4A06-A722-B545DE0C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7">
            <a:extLst>
              <a:ext uri="{FF2B5EF4-FFF2-40B4-BE49-F238E27FC236}">
                <a16:creationId xmlns:a16="http://schemas.microsoft.com/office/drawing/2014/main" id="{46A8CEE4-6D22-4FA1-8594-E8606D4E1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42746" y="3510389"/>
            <a:ext cx="3176225" cy="304917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7FB12D8C-572F-4417-9FE1-D691A132F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6514847-9F06-494B-AE71-3A17D0BCF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12" y="2052918"/>
            <a:ext cx="5628635" cy="41954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RDF chooses the “crash date” as the most informative feature overall, gives more weight than crash time.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XGBoost</a:t>
            </a:r>
            <a:r>
              <a:rPr lang="en-US" dirty="0"/>
              <a:t> chooses “Hit/Run” as the most informative feature. </a:t>
            </a:r>
          </a:p>
        </p:txBody>
      </p:sp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408D14CF-9BFB-46ED-855D-0D6C576A25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30625" y="248821"/>
            <a:ext cx="3001878" cy="3326182"/>
          </a:xfrm>
          <a:prstGeom prst="rect">
            <a:avLst/>
          </a:prstGeom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3346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71"/>
    </mc:Choice>
    <mc:Fallback xmlns="">
      <p:transition spd="slow" advTm="43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C82A-2769-459B-A87D-B8D8E43BE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US" altLang="zh-CN" dirty="0"/>
              <a:t>Discussions and 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41C11-2467-4C64-BC48-2CC6ED0EA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1767156"/>
            <a:ext cx="6419775" cy="4481244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It’s hard to find a best performing model in this stage. </a:t>
            </a:r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Overall, Montgomery county traffic fatality rate is lower than US and Maryland rate.</a:t>
            </a:r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Fatal accidents are much more likely to occur in dark conditions – more than half fatal crashes occurred from 7:00 p.m. – 7:00 a.m. Weather conditions and road surface conditions have less notable effect on accident severity.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Interestingly, accidents in snowy conditions are less likely to result in fatalities - it make sense because traffic tends to be travelling more slowly and drivers tend to exercise great care in the snow.</a:t>
            </a:r>
          </a:p>
          <a:p>
            <a:pPr>
              <a:lnSpc>
                <a:spcPct val="90000"/>
              </a:lnSpc>
            </a:pPr>
            <a:endParaRPr lang="en-US" sz="1700" dirty="0"/>
          </a:p>
        </p:txBody>
      </p:sp>
      <p:pic>
        <p:nvPicPr>
          <p:cNvPr id="17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D2ABFFA5-A252-4FD3-8CFF-EAD74E293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0966" y="1952090"/>
            <a:ext cx="3556266" cy="41961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909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306"/>
    </mc:Choice>
    <mc:Fallback xmlns="">
      <p:transition spd="slow" advTm="137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176AD-1E7D-403C-801C-365DF2A32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86964-DFCF-4F52-95EA-011388937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en-US" dirty="0"/>
              <a:t>The dataset does not contain information about responsible drivers</a:t>
            </a:r>
          </a:p>
          <a:p>
            <a:pPr marL="400050" lvl="1" indent="0">
              <a:buNone/>
            </a:pPr>
            <a:endParaRPr lang="en-US" dirty="0"/>
          </a:p>
          <a:p>
            <a:r>
              <a:rPr lang="en-US" dirty="0"/>
              <a:t>Too few fatalities cause imbalance of data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 quality issue due to unified standard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82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997"/>
    </mc:Choice>
    <mc:Fallback xmlns="">
      <p:transition spd="slow" advTm="77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7148E-D1DE-45D3-86A0-DB5C905DB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can be done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6C1D-B074-438D-BE52-E76161B84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US" dirty="0"/>
              <a:t>Consider to use Maryland dataset to view a whole picture of the State</a:t>
            </a:r>
          </a:p>
          <a:p>
            <a:pPr marL="0" indent="0">
              <a:buClr>
                <a:schemeClr val="tx1">
                  <a:lumMod val="75000"/>
                  <a:lumOff val="25000"/>
                </a:schemeClr>
              </a:buClr>
              <a:buNone/>
            </a:pPr>
            <a:endParaRPr lang="en-US" dirty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US" dirty="0"/>
              <a:t>Consider to use population density data</a:t>
            </a:r>
          </a:p>
          <a:p>
            <a:pPr marL="0" indent="0">
              <a:buClr>
                <a:schemeClr val="tx1">
                  <a:lumMod val="75000"/>
                  <a:lumOff val="25000"/>
                </a:schemeClr>
              </a:buClr>
              <a:buNone/>
            </a:pPr>
            <a:endParaRPr lang="en-US" dirty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US" dirty="0"/>
              <a:t>Using the satellite images from Google's Static Maps API to build a convolutional neural network (CNN) 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endParaRPr lang="en-US" dirty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3185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3830"/>
    </mc:Choice>
    <mc:Fallback xmlns="">
      <p:transition spd="slow" advTm="7383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6|1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7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|22.6|13.2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16c05727-aa75-4e4a-9b5f-8a80a1165891"/>
    <ds:schemaRef ds:uri="http://purl.org/dc/elements/1.1/"/>
    <ds:schemaRef ds:uri="http://schemas.microsoft.com/office/2006/metadata/properties"/>
    <ds:schemaRef ds:uri="71af3243-3dd4-4a8d-8c0d-dd76da1f02a5"/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337</Words>
  <Application>Microsoft Office PowerPoint</Application>
  <PresentationFormat>Widescreen</PresentationFormat>
  <Paragraphs>58</Paragraphs>
  <Slides>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Wingdings</vt:lpstr>
      <vt:lpstr>Wingdings 3</vt:lpstr>
      <vt:lpstr>Ion</vt:lpstr>
      <vt:lpstr>A Review for Traffic Safety in Montgomery County, MD  - Vehicle Collisions Data Visualization and Analysis</vt:lpstr>
      <vt:lpstr>Models and Results</vt:lpstr>
      <vt:lpstr>PowerPoint Presentation</vt:lpstr>
      <vt:lpstr>Models and Results</vt:lpstr>
      <vt:lpstr>Feature Importance</vt:lpstr>
      <vt:lpstr>Discussions and Conclusions</vt:lpstr>
      <vt:lpstr>Limitation</vt:lpstr>
      <vt:lpstr>What can be done next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2020-12-08T21:06:13Z</dcterms:created>
  <dcterms:modified xsi:type="dcterms:W3CDTF">2020-12-09T03:23:34Z</dcterms:modified>
</cp:coreProperties>
</file>